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6"/>
  </p:notesMasterIdLst>
  <p:sldIdLst>
    <p:sldId id="256" r:id="rId2"/>
    <p:sldId id="278" r:id="rId3"/>
    <p:sldId id="295" r:id="rId4"/>
    <p:sldId id="257" r:id="rId5"/>
    <p:sldId id="296" r:id="rId6"/>
    <p:sldId id="259" r:id="rId7"/>
    <p:sldId id="279" r:id="rId8"/>
    <p:sldId id="280" r:id="rId9"/>
    <p:sldId id="281" r:id="rId10"/>
    <p:sldId id="282" r:id="rId11"/>
    <p:sldId id="285" r:id="rId12"/>
    <p:sldId id="286" r:id="rId13"/>
    <p:sldId id="437" r:id="rId14"/>
    <p:sldId id="287" r:id="rId15"/>
    <p:sldId id="297" r:id="rId16"/>
    <p:sldId id="288" r:id="rId17"/>
    <p:sldId id="289" r:id="rId18"/>
    <p:sldId id="290" r:id="rId19"/>
    <p:sldId id="291" r:id="rId20"/>
    <p:sldId id="292" r:id="rId21"/>
    <p:sldId id="293" r:id="rId22"/>
    <p:sldId id="294" r:id="rId23"/>
    <p:sldId id="299" r:id="rId24"/>
    <p:sldId id="298"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94660"/>
  </p:normalViewPr>
  <p:slideViewPr>
    <p:cSldViewPr snapToGrid="0">
      <p:cViewPr varScale="1">
        <p:scale>
          <a:sx n="81" d="100"/>
          <a:sy n="81" d="100"/>
        </p:scale>
        <p:origin x="84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0F4FB-5F31-472E-9FF2-09C83041F4FE}" type="datetimeFigureOut">
              <a:rPr lang="nl-NL" smtClean="0"/>
              <a:t>9-3-2020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9C064-79E4-4045-B108-14D7319919A8}" type="slidenum">
              <a:rPr lang="nl-NL" smtClean="0"/>
              <a:t>‹nr.›</a:t>
            </a:fld>
            <a:endParaRPr lang="nl-NL"/>
          </a:p>
        </p:txBody>
      </p:sp>
    </p:spTree>
    <p:extLst>
      <p:ext uri="{BB962C8B-B14F-4D97-AF65-F5344CB8AC3E}">
        <p14:creationId xmlns:p14="http://schemas.microsoft.com/office/powerpoint/2010/main" val="109319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Tekeningen verder</a:t>
            </a:r>
            <a:r>
              <a:rPr lang="nl-NL" baseline="0" dirty="0"/>
              <a:t> niet uitleggen.</a:t>
            </a:r>
            <a:endParaRPr lang="nl-NL" dirty="0"/>
          </a:p>
        </p:txBody>
      </p:sp>
      <p:sp>
        <p:nvSpPr>
          <p:cNvPr id="4" name="Tijdelijke aanduiding voor dianummer 3"/>
          <p:cNvSpPr>
            <a:spLocks noGrp="1"/>
          </p:cNvSpPr>
          <p:nvPr>
            <p:ph type="sldNum" sz="quarter" idx="10"/>
          </p:nvPr>
        </p:nvSpPr>
        <p:spPr/>
        <p:txBody>
          <a:bodyPr/>
          <a:lstStyle/>
          <a:p>
            <a:fld id="{A9A9C064-79E4-4045-B108-14D7319919A8}" type="slidenum">
              <a:rPr lang="nl-NL" smtClean="0"/>
              <a:t>20</a:t>
            </a:fld>
            <a:endParaRPr lang="nl-NL"/>
          </a:p>
        </p:txBody>
      </p:sp>
    </p:spTree>
    <p:extLst>
      <p:ext uri="{BB962C8B-B14F-4D97-AF65-F5344CB8AC3E}">
        <p14:creationId xmlns:p14="http://schemas.microsoft.com/office/powerpoint/2010/main" val="3767424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92FD5BF-BE67-49B1-AD58-F3ED79704E70}" type="datetimeFigureOut">
              <a:rPr lang="nl-NL" smtClean="0"/>
              <a:t>9-3-2020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BCD2758-B774-4623-B0B8-236A84E749CE}" type="slidenum">
              <a:rPr lang="nl-NL" smtClean="0"/>
              <a:t>‹nr.›</a:t>
            </a:fld>
            <a:endParaRPr lang="nl-NL"/>
          </a:p>
        </p:txBody>
      </p:sp>
    </p:spTree>
    <p:extLst>
      <p:ext uri="{BB962C8B-B14F-4D97-AF65-F5344CB8AC3E}">
        <p14:creationId xmlns:p14="http://schemas.microsoft.com/office/powerpoint/2010/main" val="1208585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92FD5BF-BE67-49B1-AD58-F3ED79704E70}" type="datetimeFigureOut">
              <a:rPr lang="nl-NL" smtClean="0"/>
              <a:t>9-3-2020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BCD2758-B774-4623-B0B8-236A84E749CE}" type="slidenum">
              <a:rPr lang="nl-NL" smtClean="0"/>
              <a:t>‹nr.›</a:t>
            </a:fld>
            <a:endParaRPr lang="nl-NL"/>
          </a:p>
        </p:txBody>
      </p:sp>
    </p:spTree>
    <p:extLst>
      <p:ext uri="{BB962C8B-B14F-4D97-AF65-F5344CB8AC3E}">
        <p14:creationId xmlns:p14="http://schemas.microsoft.com/office/powerpoint/2010/main" val="62892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r">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92FD5BF-BE67-49B1-AD58-F3ED79704E70}" type="datetimeFigureOut">
              <a:rPr lang="nl-NL" smtClean="0"/>
              <a:t>9-3-2020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BCD2758-B774-4623-B0B8-236A84E749CE}" type="slidenum">
              <a:rPr lang="nl-NL" smtClean="0"/>
              <a:t>‹nr.›</a:t>
            </a:fld>
            <a:endParaRPr lang="nl-NL"/>
          </a:p>
        </p:txBody>
      </p:sp>
    </p:spTree>
    <p:extLst>
      <p:ext uri="{BB962C8B-B14F-4D97-AF65-F5344CB8AC3E}">
        <p14:creationId xmlns:p14="http://schemas.microsoft.com/office/powerpoint/2010/main" val="340694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92FD5BF-BE67-49B1-AD58-F3ED79704E70}" type="datetimeFigureOut">
              <a:rPr lang="nl-NL" smtClean="0"/>
              <a:t>9-3-2020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BCD2758-B774-4623-B0B8-236A84E749CE}" type="slidenum">
              <a:rPr lang="nl-NL" smtClean="0"/>
              <a:t>‹nr.›</a:t>
            </a:fld>
            <a:endParaRPr lang="nl-NL"/>
          </a:p>
        </p:txBody>
      </p:sp>
    </p:spTree>
    <p:extLst>
      <p:ext uri="{BB962C8B-B14F-4D97-AF65-F5344CB8AC3E}">
        <p14:creationId xmlns:p14="http://schemas.microsoft.com/office/powerpoint/2010/main" val="326243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92FD5BF-BE67-49B1-AD58-F3ED79704E70}" type="datetimeFigureOut">
              <a:rPr lang="nl-NL" smtClean="0"/>
              <a:t>9-3-2020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BCD2758-B774-4623-B0B8-236A84E749CE}" type="slidenum">
              <a:rPr lang="nl-NL" smtClean="0"/>
              <a:t>‹nr.›</a:t>
            </a:fld>
            <a:endParaRPr lang="nl-NL"/>
          </a:p>
        </p:txBody>
      </p:sp>
    </p:spTree>
    <p:extLst>
      <p:ext uri="{BB962C8B-B14F-4D97-AF65-F5344CB8AC3E}">
        <p14:creationId xmlns:p14="http://schemas.microsoft.com/office/powerpoint/2010/main" val="3745435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92FD5BF-BE67-49B1-AD58-F3ED79704E70}" type="datetimeFigureOut">
              <a:rPr lang="nl-NL" smtClean="0"/>
              <a:t>9-3-2020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BCD2758-B774-4623-B0B8-236A84E749CE}" type="slidenum">
              <a:rPr lang="nl-NL" smtClean="0"/>
              <a:t>‹nr.›</a:t>
            </a:fld>
            <a:endParaRPr lang="nl-NL"/>
          </a:p>
        </p:txBody>
      </p:sp>
    </p:spTree>
    <p:extLst>
      <p:ext uri="{BB962C8B-B14F-4D97-AF65-F5344CB8AC3E}">
        <p14:creationId xmlns:p14="http://schemas.microsoft.com/office/powerpoint/2010/main" val="101141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92FD5BF-BE67-49B1-AD58-F3ED79704E70}" type="datetimeFigureOut">
              <a:rPr lang="nl-NL" smtClean="0"/>
              <a:t>9-3-2020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BCD2758-B774-4623-B0B8-236A84E749CE}" type="slidenum">
              <a:rPr lang="nl-NL" smtClean="0"/>
              <a:t>‹nr.›</a:t>
            </a:fld>
            <a:endParaRPr lang="nl-NL"/>
          </a:p>
        </p:txBody>
      </p:sp>
    </p:spTree>
    <p:extLst>
      <p:ext uri="{BB962C8B-B14F-4D97-AF65-F5344CB8AC3E}">
        <p14:creationId xmlns:p14="http://schemas.microsoft.com/office/powerpoint/2010/main" val="112487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92FD5BF-BE67-49B1-AD58-F3ED79704E70}" type="datetimeFigureOut">
              <a:rPr lang="nl-NL" smtClean="0"/>
              <a:t>9-3-2020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BCD2758-B774-4623-B0B8-236A84E749CE}" type="slidenum">
              <a:rPr lang="nl-NL" smtClean="0"/>
              <a:t>‹nr.›</a:t>
            </a:fld>
            <a:endParaRPr lang="nl-NL"/>
          </a:p>
        </p:txBody>
      </p:sp>
    </p:spTree>
    <p:extLst>
      <p:ext uri="{BB962C8B-B14F-4D97-AF65-F5344CB8AC3E}">
        <p14:creationId xmlns:p14="http://schemas.microsoft.com/office/powerpoint/2010/main" val="427796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92FD5BF-BE67-49B1-AD58-F3ED79704E70}" type="datetimeFigureOut">
              <a:rPr lang="nl-NL" smtClean="0"/>
              <a:t>9-3-2020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BCD2758-B774-4623-B0B8-236A84E749CE}" type="slidenum">
              <a:rPr lang="nl-NL" smtClean="0"/>
              <a:t>‹nr.›</a:t>
            </a:fld>
            <a:endParaRPr lang="nl-NL"/>
          </a:p>
        </p:txBody>
      </p:sp>
    </p:spTree>
    <p:extLst>
      <p:ext uri="{BB962C8B-B14F-4D97-AF65-F5344CB8AC3E}">
        <p14:creationId xmlns:p14="http://schemas.microsoft.com/office/powerpoint/2010/main" val="147293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92FD5BF-BE67-49B1-AD58-F3ED79704E70}" type="datetimeFigureOut">
              <a:rPr lang="nl-NL" smtClean="0"/>
              <a:t>9-3-2020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BCD2758-B774-4623-B0B8-236A84E749CE}" type="slidenum">
              <a:rPr lang="nl-NL" smtClean="0"/>
              <a:t>‹nr.›</a:t>
            </a:fld>
            <a:endParaRPr lang="nl-NL"/>
          </a:p>
        </p:txBody>
      </p:sp>
    </p:spTree>
    <p:extLst>
      <p:ext uri="{BB962C8B-B14F-4D97-AF65-F5344CB8AC3E}">
        <p14:creationId xmlns:p14="http://schemas.microsoft.com/office/powerpoint/2010/main" val="274276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FD5BF-BE67-49B1-AD58-F3ED79704E70}" type="datetimeFigureOut">
              <a:rPr lang="nl-NL" smtClean="0"/>
              <a:t>9-3-2020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D2758-B774-4623-B0B8-236A84E749CE}" type="slidenum">
              <a:rPr lang="nl-NL" smtClean="0"/>
              <a:t>‹nr.›</a:t>
            </a:fld>
            <a:endParaRPr lang="nl-NL"/>
          </a:p>
        </p:txBody>
      </p:sp>
      <p:pic>
        <p:nvPicPr>
          <p:cNvPr id="8" name="Afbeelding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686"/>
            <a:ext cx="12192000" cy="6856629"/>
          </a:xfrm>
          <a:prstGeom prst="rect">
            <a:avLst/>
          </a:prstGeom>
        </p:spPr>
      </p:pic>
    </p:spTree>
    <p:extLst>
      <p:ext uri="{BB962C8B-B14F-4D97-AF65-F5344CB8AC3E}">
        <p14:creationId xmlns:p14="http://schemas.microsoft.com/office/powerpoint/2010/main" val="234521326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IXBF2ymZbH4?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_T8Y03M7bTs" TargetMode="External"/><Relationship Id="rId2" Type="http://schemas.openxmlformats.org/officeDocument/2006/relationships/slideLayout" Target="../slideLayouts/slideLayout2.xml"/><Relationship Id="rId1" Type="http://schemas.openxmlformats.org/officeDocument/2006/relationships/video" Target="https://www.youtube.com/embed/_T8Y03M7bTs"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T4aVGmT1Y9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contentplatform.ontwikkelcentrum.nl/CMS/CDS/Ontwikkelcentrum/Published%20content/ECC%20SP%20modules/CKS%20en%20Impact/81%20Productie%20dieren/OC-81017d/OC-81017d/OC-81017d.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chooltv.nl/video/hoe-verteert-de-koe-zijn-voedsel-langs-vier-magen/#q=trefwoord%3A%22verteren%22"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www.ontwikkelcentrum.nl/provisioning/VSPlayer5.aspx?Mode=Preview&amp;id=OC-30097-01" TargetMode="External"/><Relationship Id="rId5" Type="http://schemas.openxmlformats.org/officeDocument/2006/relationships/hyperlink" Target="https://www.studiobiologie.nl/havovwo_ob/KB/Toepassingen/les6310/" TargetMode="External"/><Relationship Id="rId4" Type="http://schemas.openxmlformats.org/officeDocument/2006/relationships/hyperlink" Target="https://schooltv.nl/video/waarom-heeft-een-koe-vier-magen-een-grote-verteringsfabriek/#q=maagdarmstelsel%20ko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nl-NL" sz="5400" dirty="0"/>
              <a:t>Hoofdstuk 4</a:t>
            </a:r>
            <a:br>
              <a:rPr lang="nl-NL" sz="5400" dirty="0"/>
            </a:br>
            <a:r>
              <a:rPr lang="nl-NL" sz="5400" dirty="0" err="1"/>
              <a:t>Spijsveteringsstelsel</a:t>
            </a:r>
            <a:r>
              <a:rPr lang="nl-NL" sz="5400" dirty="0"/>
              <a:t> melkvee</a:t>
            </a:r>
          </a:p>
        </p:txBody>
      </p:sp>
      <p:sp>
        <p:nvSpPr>
          <p:cNvPr id="3" name="Ondertitel 2"/>
          <p:cNvSpPr>
            <a:spLocks noGrp="1"/>
          </p:cNvSpPr>
          <p:nvPr>
            <p:ph type="subTitle" idx="1"/>
          </p:nvPr>
        </p:nvSpPr>
        <p:spPr/>
        <p:txBody>
          <a:bodyPr>
            <a:normAutofit/>
          </a:bodyPr>
          <a:lstStyle/>
          <a:p>
            <a:r>
              <a:rPr lang="nl-NL" sz="2400" dirty="0"/>
              <a:t>Voeding klas V31/V41</a:t>
            </a:r>
          </a:p>
        </p:txBody>
      </p:sp>
    </p:spTree>
    <p:extLst>
      <p:ext uri="{BB962C8B-B14F-4D97-AF65-F5344CB8AC3E}">
        <p14:creationId xmlns:p14="http://schemas.microsoft.com/office/powerpoint/2010/main" val="7899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magen </a:t>
            </a:r>
          </a:p>
        </p:txBody>
      </p:sp>
      <p:pic>
        <p:nvPicPr>
          <p:cNvPr id="6" name="Tijdelijke aanduiding voor inhoud 5"/>
          <p:cNvPicPr>
            <a:picLocks noGrp="1" noChangeAspect="1"/>
          </p:cNvPicPr>
          <p:nvPr>
            <p:ph idx="1"/>
          </p:nvPr>
        </p:nvPicPr>
        <p:blipFill>
          <a:blip r:embed="rId2"/>
          <a:stretch>
            <a:fillRect/>
          </a:stretch>
        </p:blipFill>
        <p:spPr>
          <a:xfrm>
            <a:off x="3395330" y="1196975"/>
            <a:ext cx="7527003" cy="4929188"/>
          </a:xfrm>
          <a:prstGeom prst="rect">
            <a:avLst/>
          </a:prstGeom>
        </p:spPr>
      </p:pic>
    </p:spTree>
    <p:extLst>
      <p:ext uri="{BB962C8B-B14F-4D97-AF65-F5344CB8AC3E}">
        <p14:creationId xmlns:p14="http://schemas.microsoft.com/office/powerpoint/2010/main" val="3735151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 de pens zitten meer dan 250 verschillende micro-organismen.</a:t>
            </a:r>
          </a:p>
        </p:txBody>
      </p:sp>
      <p:sp>
        <p:nvSpPr>
          <p:cNvPr id="5" name="Tijdelijke aanduiding voor inhoud 2"/>
          <p:cNvSpPr>
            <a:spLocks noGrp="1"/>
          </p:cNvSpPr>
          <p:nvPr>
            <p:ph idx="1"/>
          </p:nvPr>
        </p:nvSpPr>
        <p:spPr>
          <a:xfrm>
            <a:off x="3559875" y="1928589"/>
            <a:ext cx="8846773" cy="4929411"/>
          </a:xfrm>
        </p:spPr>
        <p:txBody>
          <a:bodyPr/>
          <a:lstStyle/>
          <a:p>
            <a:pPr marL="0" indent="0" eaLnBrk="1" hangingPunct="1">
              <a:buNone/>
              <a:defRPr/>
            </a:pPr>
            <a:r>
              <a:rPr lang="nl-NL" altLang="nl-NL" sz="3600" b="1" dirty="0"/>
              <a:t>Micro organismen</a:t>
            </a:r>
            <a:endParaRPr lang="nl-NL" altLang="nl-NL" b="1" dirty="0"/>
          </a:p>
          <a:p>
            <a:pPr lvl="1" eaLnBrk="1" hangingPunct="1">
              <a:defRPr/>
            </a:pPr>
            <a:r>
              <a:rPr lang="nl-NL" altLang="nl-NL" sz="2000" dirty="0"/>
              <a:t>Gisten</a:t>
            </a:r>
            <a:br>
              <a:rPr lang="nl-NL" altLang="nl-NL" sz="2000" dirty="0"/>
            </a:br>
            <a:endParaRPr lang="nl-NL" altLang="nl-NL" sz="2000" dirty="0"/>
          </a:p>
          <a:p>
            <a:pPr lvl="1" eaLnBrk="1" hangingPunct="1">
              <a:defRPr/>
            </a:pPr>
            <a:r>
              <a:rPr lang="nl-NL" altLang="nl-NL" sz="2000" dirty="0"/>
              <a:t>Protozoa</a:t>
            </a:r>
            <a:br>
              <a:rPr lang="nl-NL" altLang="nl-NL" sz="2000" dirty="0"/>
            </a:br>
            <a:endParaRPr lang="nl-NL" altLang="nl-NL" sz="2000" dirty="0"/>
          </a:p>
          <a:p>
            <a:pPr lvl="1" eaLnBrk="1" hangingPunct="1">
              <a:defRPr/>
            </a:pPr>
            <a:r>
              <a:rPr lang="nl-NL" altLang="nl-NL" sz="2000" dirty="0"/>
              <a:t>Bacteriën			</a:t>
            </a:r>
            <a:endParaRPr lang="nl-NL" altLang="nl-NL" sz="1800" dirty="0"/>
          </a:p>
          <a:p>
            <a:pPr>
              <a:defRPr/>
            </a:pPr>
            <a:endParaRPr lang="nl-NL" dirty="0"/>
          </a:p>
        </p:txBody>
      </p:sp>
    </p:spTree>
    <p:extLst>
      <p:ext uri="{BB962C8B-B14F-4D97-AF65-F5344CB8AC3E}">
        <p14:creationId xmlns:p14="http://schemas.microsoft.com/office/powerpoint/2010/main" val="2143282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pens</a:t>
            </a:r>
          </a:p>
        </p:txBody>
      </p:sp>
      <p:sp>
        <p:nvSpPr>
          <p:cNvPr id="3" name="Tijdelijke aanduiding voor inhoud 2"/>
          <p:cNvSpPr>
            <a:spLocks noGrp="1"/>
          </p:cNvSpPr>
          <p:nvPr>
            <p:ph idx="1"/>
          </p:nvPr>
        </p:nvSpPr>
        <p:spPr>
          <a:xfrm>
            <a:off x="567192" y="1153210"/>
            <a:ext cx="8846773" cy="4929411"/>
          </a:xfrm>
        </p:spPr>
        <p:txBody>
          <a:bodyPr>
            <a:normAutofit fontScale="92500" lnSpcReduction="10000"/>
          </a:bodyPr>
          <a:lstStyle/>
          <a:p>
            <a:r>
              <a:rPr lang="nl-NL" altLang="nl-NL" dirty="0"/>
              <a:t>150 tot 200 liter inhoud</a:t>
            </a:r>
          </a:p>
          <a:p>
            <a:r>
              <a:rPr lang="nl-NL" altLang="nl-NL" dirty="0"/>
              <a:t>Links en boven in de koe</a:t>
            </a:r>
          </a:p>
          <a:p>
            <a:r>
              <a:rPr lang="nl-NL" altLang="nl-NL" dirty="0"/>
              <a:t>3 lagen in de pens:</a:t>
            </a:r>
          </a:p>
          <a:p>
            <a:pPr lvl="1"/>
            <a:r>
              <a:rPr lang="nl-NL" altLang="nl-NL" dirty="0"/>
              <a:t>Bovenste is gas</a:t>
            </a:r>
          </a:p>
          <a:p>
            <a:pPr lvl="1"/>
            <a:r>
              <a:rPr lang="nl-NL" altLang="nl-NL" dirty="0"/>
              <a:t>Middelste matras van </a:t>
            </a:r>
            <a:r>
              <a:rPr lang="nl-NL" altLang="nl-NL" dirty="0" err="1"/>
              <a:t>grofvezelig</a:t>
            </a:r>
            <a:r>
              <a:rPr lang="nl-NL" altLang="nl-NL" dirty="0"/>
              <a:t> materiaal</a:t>
            </a:r>
          </a:p>
          <a:p>
            <a:pPr lvl="1"/>
            <a:r>
              <a:rPr lang="nl-NL" altLang="nl-NL" dirty="0"/>
              <a:t>Onderste vloeibaar</a:t>
            </a:r>
          </a:p>
          <a:p>
            <a:r>
              <a:rPr lang="nl-NL" altLang="nl-NL" dirty="0"/>
              <a:t>60 – 70 % van de vertering vindt hier plaats</a:t>
            </a:r>
          </a:p>
          <a:p>
            <a:r>
              <a:rPr lang="nl-NL" altLang="nl-NL" dirty="0"/>
              <a:t>Vertering vindt plaats door micro organismen</a:t>
            </a:r>
          </a:p>
          <a:p>
            <a:r>
              <a:rPr lang="nl-NL" altLang="nl-NL" dirty="0" err="1"/>
              <a:t>Pensbewegingen</a:t>
            </a:r>
            <a:r>
              <a:rPr lang="nl-NL" altLang="nl-NL" dirty="0"/>
              <a:t> mengen bacteriën en voedsel</a:t>
            </a:r>
          </a:p>
          <a:p>
            <a:r>
              <a:rPr lang="nl-NL" altLang="nl-NL" dirty="0"/>
              <a:t>Pens pH 6 </a:t>
            </a:r>
            <a:r>
              <a:rPr lang="nl-NL" altLang="nl-NL" dirty="0" err="1"/>
              <a:t>to</a:t>
            </a:r>
            <a:r>
              <a:rPr lang="nl-NL" altLang="nl-NL" dirty="0"/>
              <a:t> 7</a:t>
            </a:r>
          </a:p>
          <a:p>
            <a:r>
              <a:rPr lang="nl-NL" altLang="nl-NL" dirty="0"/>
              <a:t>Pens score</a:t>
            </a:r>
          </a:p>
          <a:p>
            <a:endParaRPr lang="nl-NL" altLang="nl-NL" dirty="0"/>
          </a:p>
          <a:p>
            <a:pPr marL="0" indent="0">
              <a:buNone/>
            </a:pPr>
            <a:endParaRPr lang="nl-NL" dirty="0"/>
          </a:p>
        </p:txBody>
      </p:sp>
      <p:pic>
        <p:nvPicPr>
          <p:cNvPr id="4" name="Afbeelding 3"/>
          <p:cNvPicPr>
            <a:picLocks noChangeAspect="1"/>
          </p:cNvPicPr>
          <p:nvPr/>
        </p:nvPicPr>
        <p:blipFill>
          <a:blip r:embed="rId2"/>
          <a:stretch>
            <a:fillRect/>
          </a:stretch>
        </p:blipFill>
        <p:spPr>
          <a:xfrm>
            <a:off x="7040933" y="0"/>
            <a:ext cx="5230821" cy="3042168"/>
          </a:xfrm>
          <a:prstGeom prst="rect">
            <a:avLst/>
          </a:prstGeom>
        </p:spPr>
      </p:pic>
    </p:spTree>
    <p:extLst>
      <p:ext uri="{BB962C8B-B14F-4D97-AF65-F5344CB8AC3E}">
        <p14:creationId xmlns:p14="http://schemas.microsoft.com/office/powerpoint/2010/main" val="2376819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5AC3DF-56C8-4F13-BF70-75852D7D0758}"/>
              </a:ext>
            </a:extLst>
          </p:cNvPr>
          <p:cNvSpPr>
            <a:spLocks noGrp="1"/>
          </p:cNvSpPr>
          <p:nvPr>
            <p:ph type="title"/>
          </p:nvPr>
        </p:nvSpPr>
        <p:spPr/>
        <p:txBody>
          <a:bodyPr/>
          <a:lstStyle/>
          <a:p>
            <a:r>
              <a:rPr lang="nl-NL" dirty="0"/>
              <a:t>Video: Hoe werkt die maag? </a:t>
            </a:r>
          </a:p>
        </p:txBody>
      </p:sp>
      <p:pic>
        <p:nvPicPr>
          <p:cNvPr id="4" name="Onlinemedia 3" title="Waarom heeft een koe vier magen? | Het Klokhuis">
            <a:hlinkClick r:id="" action="ppaction://media"/>
            <a:extLst>
              <a:ext uri="{FF2B5EF4-FFF2-40B4-BE49-F238E27FC236}">
                <a16:creationId xmlns:a16="http://schemas.microsoft.com/office/drawing/2014/main" id="{A752A1A7-A4AE-41D7-B86A-02435A05F367}"/>
              </a:ext>
            </a:extLst>
          </p:cNvPr>
          <p:cNvPicPr>
            <a:picLocks noGrp="1" noRot="1" noChangeAspect="1"/>
          </p:cNvPicPr>
          <p:nvPr>
            <p:ph idx="1"/>
            <a:videoFile r:link="rId1"/>
          </p:nvPr>
        </p:nvPicPr>
        <p:blipFill>
          <a:blip r:embed="rId3"/>
          <a:stretch>
            <a:fillRect/>
          </a:stretch>
        </p:blipFill>
        <p:spPr>
          <a:xfrm>
            <a:off x="1470582" y="1099279"/>
            <a:ext cx="9646337" cy="5426065"/>
          </a:xfrm>
          <a:prstGeom prst="rect">
            <a:avLst/>
          </a:prstGeom>
        </p:spPr>
      </p:pic>
    </p:spTree>
    <p:extLst>
      <p:ext uri="{BB962C8B-B14F-4D97-AF65-F5344CB8AC3E}">
        <p14:creationId xmlns:p14="http://schemas.microsoft.com/office/powerpoint/2010/main" val="156705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Pensscore</a:t>
            </a:r>
            <a:br>
              <a:rPr lang="nl-NL" dirty="0"/>
            </a:br>
            <a:r>
              <a:rPr lang="nl-NL" dirty="0"/>
              <a:t>Linksachter de koe</a:t>
            </a:r>
          </a:p>
        </p:txBody>
      </p:sp>
      <p:sp>
        <p:nvSpPr>
          <p:cNvPr id="3" name="Tijdelijke aanduiding voor inhoud 2"/>
          <p:cNvSpPr>
            <a:spLocks noGrp="1"/>
          </p:cNvSpPr>
          <p:nvPr>
            <p:ph idx="1"/>
          </p:nvPr>
        </p:nvSpPr>
        <p:spPr>
          <a:xfrm>
            <a:off x="121921" y="4027452"/>
            <a:ext cx="2894046" cy="4929411"/>
          </a:xfrm>
        </p:spPr>
        <p:txBody>
          <a:bodyPr/>
          <a:lstStyle/>
          <a:p>
            <a:pPr marL="0" indent="0">
              <a:buNone/>
            </a:pPr>
            <a:r>
              <a:rPr lang="nl-NL" dirty="0"/>
              <a:t>Zoek op de beschrijvingen van de bijbehorende </a:t>
            </a:r>
          </a:p>
          <a:p>
            <a:pPr marL="0" indent="0">
              <a:buNone/>
            </a:pPr>
            <a:r>
              <a:rPr lang="nl-NL" dirty="0"/>
              <a:t>5 scores! </a:t>
            </a:r>
          </a:p>
        </p:txBody>
      </p:sp>
      <p:pic>
        <p:nvPicPr>
          <p:cNvPr id="5"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2488" y="1490888"/>
            <a:ext cx="10531303" cy="211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5966" y="4027452"/>
            <a:ext cx="7391927" cy="239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534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Pensscore</a:t>
            </a:r>
            <a:endParaRPr lang="nl-NL" dirty="0"/>
          </a:p>
        </p:txBody>
      </p:sp>
      <p:sp>
        <p:nvSpPr>
          <p:cNvPr id="3" name="Tijdelijke aanduiding voor inhoud 2"/>
          <p:cNvSpPr>
            <a:spLocks noGrp="1"/>
          </p:cNvSpPr>
          <p:nvPr>
            <p:ph idx="1"/>
          </p:nvPr>
        </p:nvSpPr>
        <p:spPr/>
        <p:txBody>
          <a:bodyPr/>
          <a:lstStyle/>
          <a:p>
            <a:r>
              <a:rPr lang="nl-NL" dirty="0">
                <a:hlinkClick r:id="rId3"/>
              </a:rPr>
              <a:t>duurzame melkveetip 11</a:t>
            </a:r>
            <a:r>
              <a:rPr lang="nl-NL" dirty="0"/>
              <a:t> </a:t>
            </a:r>
          </a:p>
          <a:p>
            <a:endParaRPr lang="nl-NL" dirty="0"/>
          </a:p>
        </p:txBody>
      </p:sp>
      <p:pic>
        <p:nvPicPr>
          <p:cNvPr id="4" name="_T8Y03M7bTs"/>
          <p:cNvPicPr>
            <a:picLocks noRot="1" noChangeAspect="1"/>
          </p:cNvPicPr>
          <p:nvPr>
            <a:videoFile r:link="rId1"/>
          </p:nvPr>
        </p:nvPicPr>
        <p:blipFill>
          <a:blip r:embed="rId4"/>
          <a:stretch>
            <a:fillRect/>
          </a:stretch>
        </p:blipFill>
        <p:spPr>
          <a:xfrm>
            <a:off x="4267200" y="2400300"/>
            <a:ext cx="3657600" cy="2057400"/>
          </a:xfrm>
          <a:prstGeom prst="rect">
            <a:avLst/>
          </a:prstGeom>
        </p:spPr>
      </p:pic>
    </p:spTree>
    <p:extLst>
      <p:ext uri="{BB962C8B-B14F-4D97-AF65-F5344CB8AC3E}">
        <p14:creationId xmlns:p14="http://schemas.microsoft.com/office/powerpoint/2010/main" val="4002360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Belang van wijze van </a:t>
            </a:r>
            <a:r>
              <a:rPr lang="nl-NL" dirty="0" err="1"/>
              <a:t>voerverstrekken</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3483179" y="1877253"/>
            <a:ext cx="8708821" cy="4814475"/>
          </a:xfrm>
          <a:prstGeom prst="rect">
            <a:avLst/>
          </a:prstGeom>
        </p:spPr>
      </p:pic>
    </p:spTree>
    <p:extLst>
      <p:ext uri="{BB962C8B-B14F-4D97-AF65-F5344CB8AC3E}">
        <p14:creationId xmlns:p14="http://schemas.microsoft.com/office/powerpoint/2010/main" val="2821660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netmaag</a:t>
            </a:r>
          </a:p>
        </p:txBody>
      </p:sp>
      <p:sp>
        <p:nvSpPr>
          <p:cNvPr id="3" name="Tijdelijke aanduiding voor inhoud 2"/>
          <p:cNvSpPr>
            <a:spLocks noGrp="1"/>
          </p:cNvSpPr>
          <p:nvPr>
            <p:ph idx="1"/>
          </p:nvPr>
        </p:nvSpPr>
        <p:spPr>
          <a:xfrm>
            <a:off x="2467497" y="3438659"/>
            <a:ext cx="8596668" cy="2383762"/>
          </a:xfrm>
        </p:spPr>
        <p:txBody>
          <a:bodyPr>
            <a:normAutofit/>
          </a:bodyPr>
          <a:lstStyle/>
          <a:p>
            <a:pPr lvl="1"/>
            <a:r>
              <a:rPr lang="nl-NL" altLang="nl-NL" sz="2000" dirty="0"/>
              <a:t>2</a:t>
            </a:r>
            <a:r>
              <a:rPr lang="nl-NL" altLang="nl-NL" sz="2000" baseline="30000" dirty="0"/>
              <a:t>e</a:t>
            </a:r>
            <a:r>
              <a:rPr lang="nl-NL" altLang="nl-NL" sz="2000" dirty="0"/>
              <a:t> maag</a:t>
            </a:r>
          </a:p>
          <a:p>
            <a:pPr lvl="1"/>
            <a:r>
              <a:rPr lang="nl-NL" altLang="nl-NL" sz="2000" dirty="0"/>
              <a:t>Lijkt op visnet</a:t>
            </a:r>
          </a:p>
          <a:p>
            <a:pPr lvl="1"/>
            <a:r>
              <a:rPr lang="nl-NL" altLang="nl-NL" sz="2000" dirty="0"/>
              <a:t>Vormt geheel met pens</a:t>
            </a:r>
          </a:p>
          <a:p>
            <a:pPr lvl="1"/>
            <a:r>
              <a:rPr lang="nl-NL" altLang="nl-NL" sz="2000" dirty="0"/>
              <a:t>Zowel de ingang van de slokdarm als de uitgang naar de boekmaag</a:t>
            </a:r>
          </a:p>
          <a:p>
            <a:pPr lvl="1"/>
            <a:r>
              <a:rPr lang="nl-NL" altLang="nl-NL" sz="2000" dirty="0"/>
              <a:t>Belangrijk orgaan voor </a:t>
            </a:r>
            <a:r>
              <a:rPr lang="nl-NL" altLang="nl-NL" sz="2000" b="1" dirty="0"/>
              <a:t>transport</a:t>
            </a:r>
            <a:r>
              <a:rPr lang="nl-NL" altLang="nl-NL" sz="2000" dirty="0"/>
              <a:t> van voedselbrij door voormagen</a:t>
            </a:r>
          </a:p>
        </p:txBody>
      </p:sp>
      <p:pic>
        <p:nvPicPr>
          <p:cNvPr id="4" name="Afbeelding 3"/>
          <p:cNvPicPr>
            <a:picLocks noChangeAspect="1"/>
          </p:cNvPicPr>
          <p:nvPr/>
        </p:nvPicPr>
        <p:blipFill rotWithShape="1">
          <a:blip r:embed="rId2"/>
          <a:srcRect l="2187" t="2786" r="7761" b="10371"/>
          <a:stretch/>
        </p:blipFill>
        <p:spPr>
          <a:xfrm>
            <a:off x="7946263" y="1247820"/>
            <a:ext cx="3736087" cy="2768958"/>
          </a:xfrm>
          <a:prstGeom prst="rect">
            <a:avLst/>
          </a:prstGeom>
        </p:spPr>
      </p:pic>
    </p:spTree>
    <p:extLst>
      <p:ext uri="{BB962C8B-B14F-4D97-AF65-F5344CB8AC3E}">
        <p14:creationId xmlns:p14="http://schemas.microsoft.com/office/powerpoint/2010/main" val="2321900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Netmaag</a:t>
            </a:r>
          </a:p>
        </p:txBody>
      </p:sp>
      <p:sp>
        <p:nvSpPr>
          <p:cNvPr id="3" name="Tijdelijke aanduiding voor inhoud 2"/>
          <p:cNvSpPr>
            <a:spLocks noGrp="1"/>
          </p:cNvSpPr>
          <p:nvPr>
            <p:ph idx="1"/>
          </p:nvPr>
        </p:nvSpPr>
        <p:spPr>
          <a:xfrm>
            <a:off x="805471" y="1205890"/>
            <a:ext cx="9831826" cy="2733383"/>
          </a:xfrm>
        </p:spPr>
        <p:txBody>
          <a:bodyPr>
            <a:normAutofit/>
          </a:bodyPr>
          <a:lstStyle/>
          <a:p>
            <a:pPr lvl="1"/>
            <a:r>
              <a:rPr lang="nl-NL" altLang="nl-NL" dirty="0"/>
              <a:t>Bij ontspannen </a:t>
            </a:r>
            <a:r>
              <a:rPr lang="nl-NL" altLang="nl-NL" dirty="0">
                <a:sym typeface="Wingdings" panose="05000000000000000000" pitchFamily="2" charset="2"/>
              </a:rPr>
              <a:t> aanzuigen voedseldeeltjes uit de pens</a:t>
            </a:r>
          </a:p>
          <a:p>
            <a:pPr lvl="1"/>
            <a:r>
              <a:rPr lang="nl-NL" altLang="nl-NL" dirty="0">
                <a:sym typeface="Wingdings" panose="05000000000000000000" pitchFamily="2" charset="2"/>
              </a:rPr>
              <a:t>Samentrekken  </a:t>
            </a:r>
            <a:r>
              <a:rPr lang="nl-NL" altLang="nl-NL" dirty="0" err="1">
                <a:sym typeface="Wingdings" panose="05000000000000000000" pitchFamily="2" charset="2"/>
              </a:rPr>
              <a:t>terugstuwen</a:t>
            </a:r>
            <a:r>
              <a:rPr lang="nl-NL" altLang="nl-NL" dirty="0">
                <a:sym typeface="Wingdings" panose="05000000000000000000" pitchFamily="2" charset="2"/>
              </a:rPr>
              <a:t> voedseldeeltjes in pens</a:t>
            </a:r>
          </a:p>
          <a:p>
            <a:pPr lvl="1"/>
            <a:r>
              <a:rPr lang="nl-NL" altLang="nl-NL" dirty="0">
                <a:sym typeface="Wingdings" panose="05000000000000000000" pitchFamily="2" charset="2"/>
              </a:rPr>
              <a:t>Maakt de herkauwbrokken (terug naar mond)</a:t>
            </a:r>
          </a:p>
          <a:p>
            <a:pPr lvl="1"/>
            <a:r>
              <a:rPr lang="nl-NL" altLang="nl-NL" dirty="0">
                <a:sym typeface="Wingdings" panose="05000000000000000000" pitchFamily="2" charset="2"/>
              </a:rPr>
              <a:t>Tussen netmaag en boekmaag bevindt zich de</a:t>
            </a:r>
            <a:r>
              <a:rPr lang="nl-NL" altLang="nl-NL" b="1" dirty="0">
                <a:sym typeface="Wingdings" panose="05000000000000000000" pitchFamily="2" charset="2"/>
              </a:rPr>
              <a:t> </a:t>
            </a:r>
            <a:br>
              <a:rPr lang="nl-NL" altLang="nl-NL" b="1" dirty="0">
                <a:sym typeface="Wingdings" panose="05000000000000000000" pitchFamily="2" charset="2"/>
              </a:rPr>
            </a:br>
            <a:r>
              <a:rPr lang="nl-NL" altLang="nl-NL" b="1" dirty="0">
                <a:sym typeface="Wingdings" panose="05000000000000000000" pitchFamily="2" charset="2"/>
              </a:rPr>
              <a:t>slokdarmsleuf </a:t>
            </a:r>
            <a:r>
              <a:rPr lang="nl-NL" altLang="nl-NL" dirty="0">
                <a:sym typeface="Wingdings" panose="05000000000000000000" pitchFamily="2" charset="2"/>
              </a:rPr>
              <a:t> belangrijk bij kalfjes</a:t>
            </a:r>
            <a:endParaRPr lang="nl-NL" altLang="nl-NL" dirty="0"/>
          </a:p>
          <a:p>
            <a:r>
              <a:rPr lang="nl-NL" dirty="0">
                <a:hlinkClick r:id="rId2"/>
              </a:rPr>
              <a:t>film reflex</a:t>
            </a:r>
            <a:endParaRPr lang="nl-NL" dirty="0"/>
          </a:p>
        </p:txBody>
      </p:sp>
      <p:pic>
        <p:nvPicPr>
          <p:cNvPr id="4" name="Afbeelding 3"/>
          <p:cNvPicPr>
            <a:picLocks noChangeAspect="1"/>
          </p:cNvPicPr>
          <p:nvPr/>
        </p:nvPicPr>
        <p:blipFill>
          <a:blip r:embed="rId3"/>
          <a:stretch>
            <a:fillRect/>
          </a:stretch>
        </p:blipFill>
        <p:spPr>
          <a:xfrm>
            <a:off x="6787166" y="3259924"/>
            <a:ext cx="5404834" cy="3598076"/>
          </a:xfrm>
          <a:prstGeom prst="rect">
            <a:avLst/>
          </a:prstGeom>
        </p:spPr>
      </p:pic>
    </p:spTree>
    <p:extLst>
      <p:ext uri="{BB962C8B-B14F-4D97-AF65-F5344CB8AC3E}">
        <p14:creationId xmlns:p14="http://schemas.microsoft.com/office/powerpoint/2010/main" val="2110309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boekmaag</a:t>
            </a:r>
          </a:p>
        </p:txBody>
      </p:sp>
      <p:sp>
        <p:nvSpPr>
          <p:cNvPr id="3" name="Tijdelijke aanduiding voor inhoud 2"/>
          <p:cNvSpPr>
            <a:spLocks noGrp="1"/>
          </p:cNvSpPr>
          <p:nvPr>
            <p:ph idx="1"/>
          </p:nvPr>
        </p:nvSpPr>
        <p:spPr>
          <a:xfrm>
            <a:off x="1087132" y="1310403"/>
            <a:ext cx="8846773" cy="4929411"/>
          </a:xfrm>
        </p:spPr>
        <p:txBody>
          <a:bodyPr>
            <a:normAutofit/>
          </a:bodyPr>
          <a:lstStyle/>
          <a:p>
            <a:pPr marL="457200" lvl="1" indent="0">
              <a:buNone/>
            </a:pPr>
            <a:endParaRPr lang="nl-NL" altLang="nl-NL" dirty="0"/>
          </a:p>
          <a:p>
            <a:pPr marL="457200" lvl="1" indent="0">
              <a:buNone/>
            </a:pPr>
            <a:endParaRPr lang="nl-NL" altLang="nl-NL" dirty="0"/>
          </a:p>
          <a:p>
            <a:pPr marL="457200" lvl="1" indent="0">
              <a:buNone/>
            </a:pPr>
            <a:endParaRPr lang="nl-NL" altLang="nl-NL" dirty="0"/>
          </a:p>
          <a:p>
            <a:pPr lvl="1"/>
            <a:r>
              <a:rPr lang="nl-NL" altLang="nl-NL" dirty="0"/>
              <a:t>Heeft de grootte van een basketbal</a:t>
            </a:r>
          </a:p>
          <a:p>
            <a:pPr lvl="1"/>
            <a:r>
              <a:rPr lang="nl-NL" altLang="nl-NL" dirty="0"/>
              <a:t>Binnenwand van de maag is sterk geplooid</a:t>
            </a:r>
          </a:p>
          <a:p>
            <a:pPr lvl="2"/>
            <a:r>
              <a:rPr lang="nl-NL" altLang="nl-NL" dirty="0"/>
              <a:t>Oppervlak wordt hierdoor vergroot</a:t>
            </a:r>
          </a:p>
          <a:p>
            <a:pPr lvl="1"/>
            <a:r>
              <a:rPr lang="nl-NL" altLang="nl-NL" b="1" dirty="0"/>
              <a:t>Absorptie</a:t>
            </a:r>
            <a:r>
              <a:rPr lang="nl-NL" altLang="nl-NL" dirty="0"/>
              <a:t> van water en mineralen gebeurt hier en in de dikke darm</a:t>
            </a:r>
          </a:p>
          <a:p>
            <a:pPr lvl="2"/>
            <a:r>
              <a:rPr lang="nl-NL" altLang="nl-NL" dirty="0"/>
              <a:t>Hierdoor kan lebmaag beter haar werk doen: wordt zuurder en (koolhydraten en) vooral eiwitten worden opgesplitst</a:t>
            </a:r>
          </a:p>
          <a:p>
            <a:endParaRPr lang="nl-NL" sz="3200" dirty="0"/>
          </a:p>
        </p:txBody>
      </p:sp>
      <p:pic>
        <p:nvPicPr>
          <p:cNvPr id="4" name="Afbeelding 1"/>
          <p:cNvPicPr>
            <a:picLocks noChangeAspect="1"/>
          </p:cNvPicPr>
          <p:nvPr/>
        </p:nvPicPr>
        <p:blipFill rotWithShape="1">
          <a:blip r:embed="rId2">
            <a:extLst>
              <a:ext uri="{28A0092B-C50C-407E-A947-70E740481C1C}">
                <a14:useLocalDpi xmlns:a14="http://schemas.microsoft.com/office/drawing/2010/main" val="0"/>
              </a:ext>
            </a:extLst>
          </a:blip>
          <a:srcRect r="6020" b="7234"/>
          <a:stretch/>
        </p:blipFill>
        <p:spPr bwMode="auto">
          <a:xfrm>
            <a:off x="8286124" y="1003291"/>
            <a:ext cx="3485166" cy="265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601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2040167" y="2302076"/>
            <a:ext cx="8846773" cy="4929411"/>
          </a:xfrm>
        </p:spPr>
        <p:txBody>
          <a:bodyPr/>
          <a:lstStyle/>
          <a:p>
            <a:endParaRPr lang="nl-NL" dirty="0"/>
          </a:p>
          <a:p>
            <a:r>
              <a:rPr lang="nl-NL" dirty="0"/>
              <a:t>Wat weet jij nu van het verteringstelsel van de koe?</a:t>
            </a:r>
          </a:p>
        </p:txBody>
      </p:sp>
    </p:spTree>
    <p:extLst>
      <p:ext uri="{BB962C8B-B14F-4D97-AF65-F5344CB8AC3E}">
        <p14:creationId xmlns:p14="http://schemas.microsoft.com/office/powerpoint/2010/main" val="270945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lebmaag</a:t>
            </a:r>
          </a:p>
        </p:txBody>
      </p:sp>
      <p:sp>
        <p:nvSpPr>
          <p:cNvPr id="3" name="Tijdelijke aanduiding voor inhoud 2"/>
          <p:cNvSpPr>
            <a:spLocks noGrp="1"/>
          </p:cNvSpPr>
          <p:nvPr>
            <p:ph idx="1"/>
          </p:nvPr>
        </p:nvSpPr>
        <p:spPr>
          <a:xfrm>
            <a:off x="2053047" y="1544483"/>
            <a:ext cx="8846773" cy="4929411"/>
          </a:xfrm>
        </p:spPr>
        <p:txBody>
          <a:bodyPr>
            <a:normAutofit/>
          </a:bodyPr>
          <a:lstStyle/>
          <a:p>
            <a:pPr lvl="1">
              <a:defRPr/>
            </a:pPr>
            <a:r>
              <a:rPr lang="nl-NL" altLang="nl-NL" sz="2400" dirty="0"/>
              <a:t>Vergelijkbaar met maag bij </a:t>
            </a:r>
            <a:r>
              <a:rPr lang="nl-NL" altLang="nl-NL" sz="2400" dirty="0" err="1"/>
              <a:t>éenmagigen</a:t>
            </a:r>
            <a:endParaRPr lang="nl-NL" altLang="nl-NL" sz="2400" dirty="0"/>
          </a:p>
          <a:p>
            <a:pPr lvl="1">
              <a:defRPr/>
            </a:pPr>
            <a:r>
              <a:rPr lang="nl-NL" altLang="nl-NL" sz="2400" dirty="0"/>
              <a:t>Produceert zoutzuur</a:t>
            </a:r>
            <a:endParaRPr lang="nl-NL" altLang="nl-NL" dirty="0"/>
          </a:p>
          <a:p>
            <a:pPr lvl="2">
              <a:defRPr/>
            </a:pPr>
            <a:r>
              <a:rPr lang="nl-NL" altLang="nl-NL" dirty="0"/>
              <a:t>Hierdoor sterft merendeel bacteriën af uit de pens en deze worden dan voer voor koe</a:t>
            </a:r>
            <a:endParaRPr lang="nl-NL" altLang="nl-NL" sz="2000" dirty="0"/>
          </a:p>
          <a:p>
            <a:pPr lvl="1">
              <a:defRPr/>
            </a:pPr>
            <a:r>
              <a:rPr lang="nl-NL" altLang="nl-NL" sz="2400" dirty="0"/>
              <a:t>Vooral vertering eiwit door pepsine</a:t>
            </a:r>
          </a:p>
          <a:p>
            <a:endParaRPr lang="nl-NL" sz="3200" dirty="0"/>
          </a:p>
        </p:txBody>
      </p:sp>
      <p:pic>
        <p:nvPicPr>
          <p:cNvPr id="4" name="Afbeelding 3"/>
          <p:cNvPicPr>
            <a:picLocks noChangeAspect="1"/>
          </p:cNvPicPr>
          <p:nvPr/>
        </p:nvPicPr>
        <p:blipFill>
          <a:blip r:embed="rId3"/>
          <a:stretch>
            <a:fillRect/>
          </a:stretch>
        </p:blipFill>
        <p:spPr>
          <a:xfrm>
            <a:off x="5390478" y="3749471"/>
            <a:ext cx="6638389" cy="2981452"/>
          </a:xfrm>
          <a:prstGeom prst="rect">
            <a:avLst/>
          </a:prstGeom>
        </p:spPr>
      </p:pic>
    </p:spTree>
    <p:extLst>
      <p:ext uri="{BB962C8B-B14F-4D97-AF65-F5344CB8AC3E}">
        <p14:creationId xmlns:p14="http://schemas.microsoft.com/office/powerpoint/2010/main" val="1812320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7675418" y="2927082"/>
            <a:ext cx="4392086" cy="3930918"/>
          </a:xfrm>
          <a:prstGeom prst="rect">
            <a:avLst/>
          </a:prstGeom>
        </p:spPr>
      </p:pic>
      <p:sp>
        <p:nvSpPr>
          <p:cNvPr id="2" name="Titel 1"/>
          <p:cNvSpPr>
            <a:spLocks noGrp="1"/>
          </p:cNvSpPr>
          <p:nvPr>
            <p:ph type="title"/>
          </p:nvPr>
        </p:nvSpPr>
        <p:spPr/>
        <p:txBody>
          <a:bodyPr/>
          <a:lstStyle/>
          <a:p>
            <a:r>
              <a:rPr lang="nl-NL" dirty="0"/>
              <a:t>Dunne darm</a:t>
            </a:r>
          </a:p>
        </p:txBody>
      </p:sp>
      <p:sp>
        <p:nvSpPr>
          <p:cNvPr id="4" name="Tijdelijke aanduiding voor inhoud 2"/>
          <p:cNvSpPr>
            <a:spLocks noGrp="1"/>
          </p:cNvSpPr>
          <p:nvPr>
            <p:ph idx="1"/>
          </p:nvPr>
        </p:nvSpPr>
        <p:spPr>
          <a:xfrm>
            <a:off x="636370" y="1158117"/>
            <a:ext cx="8846773" cy="4929411"/>
          </a:xfrm>
        </p:spPr>
        <p:txBody>
          <a:bodyPr>
            <a:normAutofit/>
          </a:bodyPr>
          <a:lstStyle/>
          <a:p>
            <a:pPr lvl="1" eaLnBrk="1" hangingPunct="1"/>
            <a:r>
              <a:rPr lang="nl-NL" altLang="nl-NL" sz="2000" dirty="0"/>
              <a:t>overige vertering (+/- 30%)</a:t>
            </a:r>
          </a:p>
          <a:p>
            <a:pPr lvl="1" eaLnBrk="1" hangingPunct="1"/>
            <a:r>
              <a:rPr lang="nl-NL" altLang="nl-NL" sz="2000" dirty="0"/>
              <a:t>bevat microbieel eiwit (verteerd eiwit uit de pens)</a:t>
            </a:r>
          </a:p>
          <a:p>
            <a:pPr lvl="1" eaLnBrk="1" hangingPunct="1"/>
            <a:r>
              <a:rPr lang="nl-NL" altLang="nl-NL" sz="2000" dirty="0"/>
              <a:t>Sap uit alvleesklier bevat natriumbicarbonaat</a:t>
            </a:r>
          </a:p>
          <a:p>
            <a:pPr lvl="2"/>
            <a:r>
              <a:rPr lang="nl-NL" altLang="nl-NL" sz="1600" dirty="0"/>
              <a:t>pH in dunne darm hierdoor hoger</a:t>
            </a:r>
          </a:p>
          <a:p>
            <a:pPr lvl="1"/>
            <a:endParaRPr lang="nl-NL" altLang="nl-NL" sz="2000" dirty="0"/>
          </a:p>
          <a:p>
            <a:pPr lvl="1"/>
            <a:r>
              <a:rPr lang="nl-NL" altLang="nl-NL" sz="2000" dirty="0"/>
              <a:t>vertering van nog niet eerder verteerde (=bestendige) deeltjes </a:t>
            </a:r>
          </a:p>
          <a:p>
            <a:pPr lvl="2"/>
            <a:r>
              <a:rPr lang="nl-NL" altLang="nl-NL" sz="1600" dirty="0"/>
              <a:t>met behulp van enzymen uit alvleesklier vindt deze verdere vertering plaats</a:t>
            </a:r>
          </a:p>
          <a:p>
            <a:pPr lvl="2"/>
            <a:r>
              <a:rPr lang="nl-NL" altLang="nl-NL" sz="1600" dirty="0"/>
              <a:t>Met behulp van enzymen uit darmsappen</a:t>
            </a:r>
          </a:p>
          <a:p>
            <a:pPr lvl="2"/>
            <a:r>
              <a:rPr lang="nl-NL" altLang="nl-NL" sz="1600" dirty="0"/>
              <a:t>Vertering vet, eiwit en koolhydraten</a:t>
            </a:r>
          </a:p>
          <a:p>
            <a:pPr lvl="1" eaLnBrk="1" hangingPunct="1"/>
            <a:r>
              <a:rPr lang="nl-NL" altLang="nl-NL" sz="2000" dirty="0"/>
              <a:t>absorptie van verteerde voederdelen</a:t>
            </a:r>
          </a:p>
        </p:txBody>
      </p:sp>
    </p:spTree>
    <p:extLst>
      <p:ext uri="{BB962C8B-B14F-4D97-AF65-F5344CB8AC3E}">
        <p14:creationId xmlns:p14="http://schemas.microsoft.com/office/powerpoint/2010/main" val="1832121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Dikke darm</a:t>
            </a:r>
          </a:p>
        </p:txBody>
      </p:sp>
      <p:sp>
        <p:nvSpPr>
          <p:cNvPr id="3" name="Tijdelijke aanduiding voor inhoud 2"/>
          <p:cNvSpPr>
            <a:spLocks noGrp="1"/>
          </p:cNvSpPr>
          <p:nvPr>
            <p:ph idx="1"/>
          </p:nvPr>
        </p:nvSpPr>
        <p:spPr/>
        <p:txBody>
          <a:bodyPr>
            <a:normAutofit/>
          </a:bodyPr>
          <a:lstStyle/>
          <a:p>
            <a:r>
              <a:rPr lang="nl-NL" altLang="nl-NL" sz="2800" dirty="0"/>
              <a:t>Waterabsorptie en dus indikking</a:t>
            </a:r>
          </a:p>
          <a:p>
            <a:endParaRPr lang="nl-NL" sz="2800" dirty="0"/>
          </a:p>
        </p:txBody>
      </p:sp>
    </p:spTree>
    <p:extLst>
      <p:ext uri="{BB962C8B-B14F-4D97-AF65-F5344CB8AC3E}">
        <p14:creationId xmlns:p14="http://schemas.microsoft.com/office/powerpoint/2010/main" val="874604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 kenniscentrum</a:t>
            </a:r>
          </a:p>
        </p:txBody>
      </p:sp>
      <p:sp>
        <p:nvSpPr>
          <p:cNvPr id="3" name="Tijdelijke aanduiding voor inhoud 2"/>
          <p:cNvSpPr>
            <a:spLocks noGrp="1"/>
          </p:cNvSpPr>
          <p:nvPr>
            <p:ph idx="1"/>
          </p:nvPr>
        </p:nvSpPr>
        <p:spPr/>
        <p:txBody>
          <a:bodyPr/>
          <a:lstStyle/>
          <a:p>
            <a:r>
              <a:rPr lang="nl-NL" dirty="0">
                <a:hlinkClick r:id="rId2"/>
              </a:rPr>
              <a:t>Maagdarmaandoeningen</a:t>
            </a:r>
            <a:r>
              <a:rPr lang="nl-NL" dirty="0"/>
              <a:t> Ga naar deze site</a:t>
            </a:r>
          </a:p>
          <a:p>
            <a:r>
              <a:rPr lang="nl-NL" dirty="0"/>
              <a:t>Welke aandoeningen worden hier genoemd.</a:t>
            </a:r>
          </a:p>
          <a:p>
            <a:r>
              <a:rPr lang="nl-NL" dirty="0"/>
              <a:t>Lees alle aandoeningen goede door. Als je klaar bent deelt de docent jou een aandoening toe.</a:t>
            </a:r>
          </a:p>
          <a:p>
            <a:r>
              <a:rPr lang="nl-NL" dirty="0"/>
              <a:t>Maak korte aantekeningen van “jouw” aandoening</a:t>
            </a:r>
          </a:p>
          <a:p>
            <a:r>
              <a:rPr lang="nl-NL" dirty="0"/>
              <a:t>Presenteer de aandoening voor de klas zonder de aantekeningen.</a:t>
            </a:r>
          </a:p>
          <a:p>
            <a:endParaRPr lang="nl-NL" dirty="0"/>
          </a:p>
        </p:txBody>
      </p:sp>
    </p:spTree>
    <p:extLst>
      <p:ext uri="{BB962C8B-B14F-4D97-AF65-F5344CB8AC3E}">
        <p14:creationId xmlns:p14="http://schemas.microsoft.com/office/powerpoint/2010/main" val="1766878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Maken </a:t>
            </a:r>
          </a:p>
        </p:txBody>
      </p:sp>
      <p:sp>
        <p:nvSpPr>
          <p:cNvPr id="3" name="Tijdelijke aanduiding voor inhoud 2"/>
          <p:cNvSpPr>
            <a:spLocks noGrp="1"/>
          </p:cNvSpPr>
          <p:nvPr>
            <p:ph idx="1"/>
          </p:nvPr>
        </p:nvSpPr>
        <p:spPr/>
        <p:txBody>
          <a:bodyPr/>
          <a:lstStyle/>
          <a:p>
            <a:pPr marL="0" indent="0">
              <a:buNone/>
            </a:pPr>
            <a:r>
              <a:rPr lang="nl-NL" dirty="0"/>
              <a:t>Vragen hoofdstuk 4</a:t>
            </a:r>
          </a:p>
        </p:txBody>
      </p:sp>
    </p:spTree>
    <p:extLst>
      <p:ext uri="{BB962C8B-B14F-4D97-AF65-F5344CB8AC3E}">
        <p14:creationId xmlns:p14="http://schemas.microsoft.com/office/powerpoint/2010/main" val="3167113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Laat zien wat jullie al weten. </a:t>
            </a:r>
          </a:p>
        </p:txBody>
      </p:sp>
      <p:sp>
        <p:nvSpPr>
          <p:cNvPr id="3" name="Tijdelijke aanduiding voor inhoud 2"/>
          <p:cNvSpPr>
            <a:spLocks noGrp="1"/>
          </p:cNvSpPr>
          <p:nvPr>
            <p:ph idx="1"/>
          </p:nvPr>
        </p:nvSpPr>
        <p:spPr/>
        <p:txBody>
          <a:bodyPr>
            <a:normAutofit fontScale="92500"/>
          </a:bodyPr>
          <a:lstStyle/>
          <a:p>
            <a:r>
              <a:rPr lang="nl-NL" dirty="0"/>
              <a:t>Maak groepjes van 2 á 3 personen</a:t>
            </a:r>
          </a:p>
          <a:p>
            <a:r>
              <a:rPr lang="nl-NL" dirty="0"/>
              <a:t>Pak voor je een A3 papier en een stift</a:t>
            </a:r>
          </a:p>
          <a:p>
            <a:r>
              <a:rPr lang="nl-NL" dirty="0"/>
              <a:t>Teken de verteringsstelsel van de koe (zoals jullie denken dat goed is)</a:t>
            </a:r>
          </a:p>
          <a:p>
            <a:r>
              <a:rPr lang="nl-NL" dirty="0"/>
              <a:t>Daarna leg je aan de klas uit wat jullie getekend hebben</a:t>
            </a:r>
          </a:p>
          <a:p>
            <a:r>
              <a:rPr lang="nl-NL" dirty="0"/>
              <a:t>Na uitleg van je klas kun je aanpassingen doen</a:t>
            </a:r>
          </a:p>
          <a:p>
            <a:endParaRPr lang="nl-NL" dirty="0"/>
          </a:p>
          <a:p>
            <a:r>
              <a:rPr lang="nl-NL" dirty="0"/>
              <a:t>Nu luister je naar de uitleg van de docent</a:t>
            </a:r>
          </a:p>
          <a:p>
            <a:endParaRPr lang="nl-NL" dirty="0"/>
          </a:p>
          <a:p>
            <a:r>
              <a:rPr lang="nl-NL" dirty="0"/>
              <a:t>Daarna maak je jullie tekening compleet</a:t>
            </a:r>
          </a:p>
        </p:txBody>
      </p:sp>
    </p:spTree>
    <p:extLst>
      <p:ext uri="{BB962C8B-B14F-4D97-AF65-F5344CB8AC3E}">
        <p14:creationId xmlns:p14="http://schemas.microsoft.com/office/powerpoint/2010/main" val="213136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vertering van de koe</a:t>
            </a:r>
          </a:p>
        </p:txBody>
      </p:sp>
      <p:pic>
        <p:nvPicPr>
          <p:cNvPr id="4"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r="1184"/>
          <a:stretch/>
        </p:blipFill>
        <p:spPr>
          <a:xfrm>
            <a:off x="546333" y="2042897"/>
            <a:ext cx="6446895" cy="4815103"/>
          </a:xfrm>
          <a:prstGeom prst="rect">
            <a:avLst/>
          </a:prstGeom>
          <a:ln>
            <a:noFill/>
          </a:ln>
          <a:effectLst>
            <a:softEdge rad="112500"/>
          </a:effectLst>
        </p:spPr>
      </p:pic>
      <p:sp>
        <p:nvSpPr>
          <p:cNvPr id="6" name="Rechthoek 5"/>
          <p:cNvSpPr/>
          <p:nvPr/>
        </p:nvSpPr>
        <p:spPr>
          <a:xfrm>
            <a:off x="7697274" y="2400664"/>
            <a:ext cx="6096000" cy="369332"/>
          </a:xfrm>
          <a:prstGeom prst="rect">
            <a:avLst/>
          </a:prstGeom>
        </p:spPr>
        <p:txBody>
          <a:bodyPr>
            <a:spAutoFit/>
          </a:bodyPr>
          <a:lstStyle/>
          <a:p>
            <a:r>
              <a:rPr lang="nl-NL" dirty="0">
                <a:hlinkClick r:id="rId3"/>
              </a:rPr>
              <a:t>Vertering</a:t>
            </a:r>
            <a:endParaRPr lang="nl-NL" dirty="0"/>
          </a:p>
        </p:txBody>
      </p:sp>
      <p:sp>
        <p:nvSpPr>
          <p:cNvPr id="3" name="Tekstvak 2"/>
          <p:cNvSpPr txBox="1"/>
          <p:nvPr/>
        </p:nvSpPr>
        <p:spPr>
          <a:xfrm>
            <a:off x="7863840" y="3319272"/>
            <a:ext cx="2825496" cy="369332"/>
          </a:xfrm>
          <a:prstGeom prst="rect">
            <a:avLst/>
          </a:prstGeom>
          <a:noFill/>
        </p:spPr>
        <p:txBody>
          <a:bodyPr wrap="square" rtlCol="0">
            <a:spAutoFit/>
          </a:bodyPr>
          <a:lstStyle/>
          <a:p>
            <a:r>
              <a:rPr lang="nl-NL" dirty="0">
                <a:hlinkClick r:id="rId4"/>
              </a:rPr>
              <a:t>vertering 2</a:t>
            </a:r>
            <a:endParaRPr lang="nl-NL" dirty="0"/>
          </a:p>
        </p:txBody>
      </p:sp>
      <p:sp>
        <p:nvSpPr>
          <p:cNvPr id="5" name="Tekstvak 4"/>
          <p:cNvSpPr txBox="1"/>
          <p:nvPr/>
        </p:nvSpPr>
        <p:spPr>
          <a:xfrm>
            <a:off x="7863840" y="4058194"/>
            <a:ext cx="2046514" cy="369332"/>
          </a:xfrm>
          <a:prstGeom prst="rect">
            <a:avLst/>
          </a:prstGeom>
          <a:noFill/>
        </p:spPr>
        <p:txBody>
          <a:bodyPr wrap="square" rtlCol="0">
            <a:spAutoFit/>
          </a:bodyPr>
          <a:lstStyle/>
          <a:p>
            <a:r>
              <a:rPr lang="nl-NL" dirty="0">
                <a:hlinkClick r:id="rId5"/>
              </a:rPr>
              <a:t>animatie</a:t>
            </a:r>
            <a:endParaRPr lang="nl-NL" dirty="0"/>
          </a:p>
        </p:txBody>
      </p:sp>
      <p:sp>
        <p:nvSpPr>
          <p:cNvPr id="7" name="Tekstvak 6"/>
          <p:cNvSpPr txBox="1"/>
          <p:nvPr/>
        </p:nvSpPr>
        <p:spPr>
          <a:xfrm>
            <a:off x="7970982" y="4627418"/>
            <a:ext cx="2161309" cy="369332"/>
          </a:xfrm>
          <a:prstGeom prst="rect">
            <a:avLst/>
          </a:prstGeom>
          <a:noFill/>
        </p:spPr>
        <p:txBody>
          <a:bodyPr wrap="square" rtlCol="0">
            <a:spAutoFit/>
          </a:bodyPr>
          <a:lstStyle/>
          <a:p>
            <a:r>
              <a:rPr lang="nl-NL" dirty="0">
                <a:hlinkClick r:id="rId6"/>
              </a:rPr>
              <a:t>film kennisnet</a:t>
            </a:r>
            <a:endParaRPr lang="nl-NL" dirty="0"/>
          </a:p>
        </p:txBody>
      </p:sp>
    </p:spTree>
    <p:extLst>
      <p:ext uri="{BB962C8B-B14F-4D97-AF65-F5344CB8AC3E}">
        <p14:creationId xmlns:p14="http://schemas.microsoft.com/office/powerpoint/2010/main" val="666290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Ezelsbruggetje</a:t>
            </a:r>
          </a:p>
        </p:txBody>
      </p:sp>
      <p:sp>
        <p:nvSpPr>
          <p:cNvPr id="3" name="Tijdelijke aanduiding voor inhoud 2"/>
          <p:cNvSpPr>
            <a:spLocks noGrp="1"/>
          </p:cNvSpPr>
          <p:nvPr>
            <p:ph idx="1"/>
          </p:nvPr>
        </p:nvSpPr>
        <p:spPr/>
        <p:txBody>
          <a:bodyPr>
            <a:normAutofit fontScale="92500" lnSpcReduction="20000"/>
          </a:bodyPr>
          <a:lstStyle/>
          <a:p>
            <a:pPr marL="0" indent="0">
              <a:buNone/>
            </a:pPr>
            <a:endParaRPr lang="nl-NL" sz="16600" b="1" u="sng" dirty="0"/>
          </a:p>
          <a:p>
            <a:r>
              <a:rPr lang="nl-NL" sz="16600" b="1" u="sng" dirty="0"/>
              <a:t>P</a:t>
            </a:r>
            <a:r>
              <a:rPr lang="nl-NL" sz="16600" dirty="0"/>
              <a:t>e</a:t>
            </a:r>
            <a:r>
              <a:rPr lang="nl-NL" sz="16600" b="1" u="sng" dirty="0"/>
              <a:t>n</a:t>
            </a:r>
            <a:r>
              <a:rPr lang="nl-NL" sz="16600" dirty="0"/>
              <a:t>i</a:t>
            </a:r>
            <a:r>
              <a:rPr lang="nl-NL" sz="16600" b="1" u="sng" dirty="0"/>
              <a:t>b</a:t>
            </a:r>
            <a:r>
              <a:rPr lang="nl-NL" sz="16600" dirty="0"/>
              <a:t>e</a:t>
            </a:r>
            <a:r>
              <a:rPr lang="nl-NL" sz="16600" b="1" u="sng" dirty="0"/>
              <a:t>l </a:t>
            </a:r>
            <a:br>
              <a:rPr lang="nl-NL" sz="16600" b="1" u="sng" dirty="0"/>
            </a:br>
            <a:r>
              <a:rPr lang="nl-NL" sz="1800" dirty="0"/>
              <a:t>Pens Netmaag Boekmaag en Lebmaag</a:t>
            </a:r>
            <a:endParaRPr lang="nl-NL" sz="16600" dirty="0"/>
          </a:p>
          <a:p>
            <a:pPr marL="0" indent="0">
              <a:buNone/>
            </a:pPr>
            <a:endParaRPr lang="nl-NL" sz="16600" b="1" u="sng" dirty="0"/>
          </a:p>
        </p:txBody>
      </p:sp>
    </p:spTree>
    <p:extLst>
      <p:ext uri="{BB962C8B-B14F-4D97-AF65-F5344CB8AC3E}">
        <p14:creationId xmlns:p14="http://schemas.microsoft.com/office/powerpoint/2010/main" val="3375687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Speeksel</a:t>
            </a:r>
          </a:p>
        </p:txBody>
      </p:sp>
      <p:pic>
        <p:nvPicPr>
          <p:cNvPr id="4" name="Tijdelijke aanduiding voor inhoud 3"/>
          <p:cNvPicPr>
            <a:picLocks noGrp="1" noChangeAspect="1"/>
          </p:cNvPicPr>
          <p:nvPr>
            <p:ph idx="1"/>
          </p:nvPr>
        </p:nvPicPr>
        <p:blipFill>
          <a:blip r:embed="rId2"/>
          <a:stretch>
            <a:fillRect/>
          </a:stretch>
        </p:blipFill>
        <p:spPr>
          <a:xfrm>
            <a:off x="3445308" y="1196975"/>
            <a:ext cx="7427046" cy="4929188"/>
          </a:xfrm>
          <a:prstGeom prst="rect">
            <a:avLst/>
          </a:prstGeom>
        </p:spPr>
      </p:pic>
    </p:spTree>
    <p:extLst>
      <p:ext uri="{BB962C8B-B14F-4D97-AF65-F5344CB8AC3E}">
        <p14:creationId xmlns:p14="http://schemas.microsoft.com/office/powerpoint/2010/main" val="46481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Speeksel heeft twee functies</a:t>
            </a:r>
          </a:p>
        </p:txBody>
      </p:sp>
      <p:sp>
        <p:nvSpPr>
          <p:cNvPr id="3" name="Tijdelijke aanduiding voor inhoud 2"/>
          <p:cNvSpPr>
            <a:spLocks noGrp="1"/>
          </p:cNvSpPr>
          <p:nvPr>
            <p:ph idx="1"/>
          </p:nvPr>
        </p:nvSpPr>
        <p:spPr/>
        <p:txBody>
          <a:bodyPr/>
          <a:lstStyle/>
          <a:p>
            <a:pPr>
              <a:defRPr/>
            </a:pPr>
            <a:r>
              <a:rPr lang="nl-NL" b="1" dirty="0"/>
              <a:t>A. Buffer:</a:t>
            </a:r>
            <a:r>
              <a:rPr lang="nl-NL" dirty="0"/>
              <a:t> </a:t>
            </a:r>
          </a:p>
          <a:p>
            <a:pPr marL="0" indent="0">
              <a:buNone/>
              <a:defRPr/>
            </a:pPr>
            <a:r>
              <a:rPr lang="nl-NL" dirty="0"/>
              <a:t>Speeksel met een pH-waarde van ongeveer 8.2 werkt als een buffer in de pens. Dit betekent dat speeksel ervoor zorgt dat zuur producerende voedingsstoffen, zoals granen, melasse, aardappelen en voederbieten, de pH waarde niet te veel laten dalen.</a:t>
            </a:r>
          </a:p>
          <a:p>
            <a:pPr>
              <a:defRPr/>
            </a:pPr>
            <a:r>
              <a:rPr lang="nl-NL" b="1" dirty="0"/>
              <a:t>B. Onderdrukken van schuim.</a:t>
            </a:r>
            <a:r>
              <a:rPr lang="nl-NL" dirty="0"/>
              <a:t> </a:t>
            </a:r>
          </a:p>
          <a:p>
            <a:pPr marL="0" indent="0">
              <a:buNone/>
              <a:defRPr/>
            </a:pPr>
            <a:r>
              <a:rPr lang="nl-NL" dirty="0"/>
              <a:t>Speeksel kan het risico op zwelling verminderen, omdat het ook een </a:t>
            </a:r>
            <a:r>
              <a:rPr lang="nl-NL" dirty="0" err="1"/>
              <a:t>schuimonderdrukkend</a:t>
            </a:r>
            <a:r>
              <a:rPr lang="nl-NL" dirty="0"/>
              <a:t> effect in de pens heeft</a:t>
            </a:r>
          </a:p>
        </p:txBody>
      </p:sp>
    </p:spTree>
    <p:extLst>
      <p:ext uri="{BB962C8B-B14F-4D97-AF65-F5344CB8AC3E}">
        <p14:creationId xmlns:p14="http://schemas.microsoft.com/office/powerpoint/2010/main" val="1693831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Herkauwen</a:t>
            </a:r>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9749" y="1126539"/>
            <a:ext cx="9040970" cy="573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59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Waarom herkauwen belangrijk is.</a:t>
            </a:r>
          </a:p>
        </p:txBody>
      </p:sp>
      <p:sp>
        <p:nvSpPr>
          <p:cNvPr id="3" name="Tijdelijke aanduiding voor inhoud 2"/>
          <p:cNvSpPr>
            <a:spLocks noGrp="1"/>
          </p:cNvSpPr>
          <p:nvPr>
            <p:ph idx="1"/>
          </p:nvPr>
        </p:nvSpPr>
        <p:spPr/>
        <p:txBody>
          <a:bodyPr>
            <a:normAutofit/>
          </a:bodyPr>
          <a:lstStyle/>
          <a:p>
            <a:pPr eaLnBrk="0" fontAlgn="base" hangingPunct="0">
              <a:spcBef>
                <a:spcPct val="0"/>
              </a:spcBef>
              <a:spcAft>
                <a:spcPct val="0"/>
              </a:spcAft>
              <a:buFontTx/>
              <a:buNone/>
            </a:pPr>
            <a:r>
              <a:rPr lang="nl-NL" altLang="nl-NL" sz="2000" b="1" dirty="0">
                <a:solidFill>
                  <a:schemeClr val="tx1"/>
                </a:solidFill>
                <a:latin typeface="Arial"/>
              </a:rPr>
              <a:t>1. Kauwen. </a:t>
            </a:r>
          </a:p>
          <a:p>
            <a:pPr eaLnBrk="0" fontAlgn="base" hangingPunct="0">
              <a:spcBef>
                <a:spcPct val="0"/>
              </a:spcBef>
              <a:spcAft>
                <a:spcPct val="0"/>
              </a:spcAft>
              <a:buFontTx/>
              <a:buNone/>
            </a:pPr>
            <a:r>
              <a:rPr lang="nl-NL" altLang="nl-NL" sz="2000" dirty="0">
                <a:solidFill>
                  <a:schemeClr val="tx1"/>
                </a:solidFill>
                <a:latin typeface="Arial"/>
              </a:rPr>
              <a:t>Het proces van vermalen vergroot het oppervlak van de voedingsstoffen. Dit grotere oppervlak helpt de micro-organismen uit de pens en de verteringssappen om de voedingsstoffen af te breken.</a:t>
            </a:r>
          </a:p>
          <a:p>
            <a:pPr eaLnBrk="0" fontAlgn="base" hangingPunct="0">
              <a:spcBef>
                <a:spcPct val="0"/>
              </a:spcBef>
              <a:spcAft>
                <a:spcPct val="0"/>
              </a:spcAft>
              <a:buFontTx/>
              <a:buNone/>
            </a:pPr>
            <a:br>
              <a:rPr lang="nl-NL" altLang="nl-NL" sz="2000" dirty="0">
                <a:solidFill>
                  <a:schemeClr val="tx1"/>
                </a:solidFill>
                <a:latin typeface="Arial"/>
              </a:rPr>
            </a:br>
            <a:r>
              <a:rPr lang="nl-NL" altLang="nl-NL" sz="2000" b="1" dirty="0">
                <a:solidFill>
                  <a:schemeClr val="tx1"/>
                </a:solidFill>
                <a:latin typeface="Arial"/>
              </a:rPr>
              <a:t>2. Toevoegen van speeksel</a:t>
            </a:r>
            <a:r>
              <a:rPr lang="nl-NL" altLang="nl-NL" sz="2000" dirty="0">
                <a:solidFill>
                  <a:schemeClr val="tx1"/>
                </a:solidFill>
                <a:latin typeface="Arial"/>
              </a:rPr>
              <a:t>. </a:t>
            </a:r>
          </a:p>
          <a:p>
            <a:pPr eaLnBrk="0" fontAlgn="base" hangingPunct="0">
              <a:spcBef>
                <a:spcPct val="0"/>
              </a:spcBef>
              <a:spcAft>
                <a:spcPct val="0"/>
              </a:spcAft>
              <a:buFontTx/>
              <a:buNone/>
            </a:pPr>
            <a:r>
              <a:rPr lang="nl-NL" altLang="nl-NL" sz="2000" dirty="0">
                <a:solidFill>
                  <a:schemeClr val="tx1"/>
                </a:solidFill>
                <a:latin typeface="Arial"/>
              </a:rPr>
              <a:t>Tijdens het kauwen worden grote hoeveelheden speeksel toegevoegd. Een koe produceert tussen de 40 en 150 liter speeksel per dag, afhankelijk van het voer dat ze krijgt. Ruwvoer heeft verbetering van de </a:t>
            </a:r>
            <a:r>
              <a:rPr lang="nl-NL" altLang="nl-NL" sz="2000" dirty="0" err="1">
                <a:solidFill>
                  <a:schemeClr val="tx1"/>
                </a:solidFill>
                <a:latin typeface="Arial"/>
              </a:rPr>
              <a:t>penswerking</a:t>
            </a:r>
            <a:r>
              <a:rPr lang="nl-NL" altLang="nl-NL" sz="2000" dirty="0">
                <a:solidFill>
                  <a:schemeClr val="tx1"/>
                </a:solidFill>
                <a:latin typeface="Arial"/>
              </a:rPr>
              <a:t> als effect, terwijl krachtvoer de </a:t>
            </a:r>
            <a:r>
              <a:rPr lang="nl-NL" altLang="nl-NL" sz="2000" dirty="0" err="1">
                <a:solidFill>
                  <a:schemeClr val="tx1"/>
                </a:solidFill>
                <a:latin typeface="Arial"/>
              </a:rPr>
              <a:t>penswerking</a:t>
            </a:r>
            <a:r>
              <a:rPr lang="nl-NL" altLang="nl-NL" sz="2000" dirty="0">
                <a:solidFill>
                  <a:schemeClr val="tx1"/>
                </a:solidFill>
                <a:latin typeface="Arial"/>
              </a:rPr>
              <a:t> vermindert.</a:t>
            </a:r>
          </a:p>
          <a:p>
            <a:pPr eaLnBrk="0" fontAlgn="base" hangingPunct="0">
              <a:spcBef>
                <a:spcPct val="0"/>
              </a:spcBef>
              <a:spcAft>
                <a:spcPct val="0"/>
              </a:spcAft>
              <a:buFontTx/>
              <a:buNone/>
            </a:pPr>
            <a:endParaRPr lang="nl-NL" altLang="nl-NL" sz="2400" b="1" dirty="0">
              <a:solidFill>
                <a:srgbClr val="002060"/>
              </a:solidFill>
              <a:latin typeface="Arial"/>
            </a:endParaRPr>
          </a:p>
          <a:p>
            <a:pPr eaLnBrk="0" fontAlgn="base" hangingPunct="0">
              <a:spcBef>
                <a:spcPct val="0"/>
              </a:spcBef>
              <a:spcAft>
                <a:spcPct val="0"/>
              </a:spcAft>
              <a:buFontTx/>
              <a:buNone/>
            </a:pPr>
            <a:endParaRPr lang="nl-NL" altLang="nl-NL" sz="2400" dirty="0">
              <a:solidFill>
                <a:srgbClr val="002060"/>
              </a:solidFill>
              <a:latin typeface="Arial"/>
            </a:endParaRPr>
          </a:p>
          <a:p>
            <a:pPr eaLnBrk="0" fontAlgn="base" hangingPunct="0">
              <a:spcBef>
                <a:spcPct val="0"/>
              </a:spcBef>
              <a:spcAft>
                <a:spcPct val="0"/>
              </a:spcAft>
              <a:buFontTx/>
              <a:buNone/>
            </a:pPr>
            <a:endParaRPr lang="nl-NL" altLang="nl-NL" dirty="0">
              <a:solidFill>
                <a:srgbClr val="002060"/>
              </a:solidFill>
              <a:latin typeface="Times New Roman" panose="02020603050405020304" pitchFamily="18" charset="0"/>
            </a:endParaRPr>
          </a:p>
          <a:p>
            <a:endParaRPr lang="nl-NL" dirty="0"/>
          </a:p>
        </p:txBody>
      </p:sp>
    </p:spTree>
    <p:extLst>
      <p:ext uri="{BB962C8B-B14F-4D97-AF65-F5344CB8AC3E}">
        <p14:creationId xmlns:p14="http://schemas.microsoft.com/office/powerpoint/2010/main" val="3290566882"/>
      </p:ext>
    </p:extLst>
  </p:cSld>
  <p:clrMapOvr>
    <a:masterClrMapping/>
  </p:clrMapOvr>
</p:sld>
</file>

<file path=ppt/theme/theme1.xml><?xml version="1.0" encoding="utf-8"?>
<a:theme xmlns:a="http://schemas.openxmlformats.org/drawingml/2006/main" name="Presentatie lee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gemene powerpoint Sterk Merk 2014-2015.pptx" id="{00CBBA46-BF44-41D2-ACA5-835B31DC845C}" vid="{90BE0B73-40E1-4A2C-AA6C-067AE43913A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 leeg</Template>
  <TotalTime>815</TotalTime>
  <Words>669</Words>
  <Application>Microsoft Office PowerPoint</Application>
  <PresentationFormat>Breedbeeld</PresentationFormat>
  <Paragraphs>110</Paragraphs>
  <Slides>24</Slides>
  <Notes>1</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Calibri</vt:lpstr>
      <vt:lpstr>Times New Roman</vt:lpstr>
      <vt:lpstr>Presentatie leeg</vt:lpstr>
      <vt:lpstr>Hoofdstuk 4 Spijsveteringsstelsel melkvee</vt:lpstr>
      <vt:lpstr>PowerPoint-presentatie</vt:lpstr>
      <vt:lpstr>Laat zien wat jullie al weten. </vt:lpstr>
      <vt:lpstr>De vertering van de koe</vt:lpstr>
      <vt:lpstr>Ezelsbruggetje</vt:lpstr>
      <vt:lpstr>Speeksel</vt:lpstr>
      <vt:lpstr>Speeksel heeft twee functies</vt:lpstr>
      <vt:lpstr>Herkauwen</vt:lpstr>
      <vt:lpstr>Waarom herkauwen belangrijk is.</vt:lpstr>
      <vt:lpstr>De magen </vt:lpstr>
      <vt:lpstr>In de pens zitten meer dan 250 verschillende micro-organismen.</vt:lpstr>
      <vt:lpstr>De pens</vt:lpstr>
      <vt:lpstr>Video: Hoe werkt die maag? </vt:lpstr>
      <vt:lpstr>Pensscore Linksachter de koe</vt:lpstr>
      <vt:lpstr>Pensscore</vt:lpstr>
      <vt:lpstr>Belang van wijze van voerverstrekken</vt:lpstr>
      <vt:lpstr>De netmaag</vt:lpstr>
      <vt:lpstr>Netmaag</vt:lpstr>
      <vt:lpstr>De boekmaag</vt:lpstr>
      <vt:lpstr>De lebmaag</vt:lpstr>
      <vt:lpstr>Dunne darm</vt:lpstr>
      <vt:lpstr>Dikke darm</vt:lpstr>
      <vt:lpstr>Opdracht kenniscentrum</vt:lpstr>
      <vt:lpstr>Maken </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1 Spijsveteringsstelsel</dc:title>
  <dc:creator>Nea Wolfs</dc:creator>
  <cp:lastModifiedBy>Leon Raedts</cp:lastModifiedBy>
  <cp:revision>52</cp:revision>
  <dcterms:created xsi:type="dcterms:W3CDTF">2015-09-01T05:52:37Z</dcterms:created>
  <dcterms:modified xsi:type="dcterms:W3CDTF">2020-03-09T11:53:51Z</dcterms:modified>
</cp:coreProperties>
</file>